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20" r:id="rId2"/>
    <p:sldId id="321" r:id="rId3"/>
    <p:sldId id="322" r:id="rId4"/>
    <p:sldId id="261" r:id="rId5"/>
    <p:sldId id="262" r:id="rId6"/>
    <p:sldId id="316" r:id="rId7"/>
    <p:sldId id="289" r:id="rId8"/>
    <p:sldId id="298" r:id="rId9"/>
    <p:sldId id="283" r:id="rId10"/>
    <p:sldId id="287" r:id="rId11"/>
    <p:sldId id="285" r:id="rId12"/>
    <p:sldId id="272" r:id="rId13"/>
    <p:sldId id="312" r:id="rId14"/>
    <p:sldId id="274" r:id="rId15"/>
    <p:sldId id="315" r:id="rId16"/>
    <p:sldId id="277" r:id="rId17"/>
    <p:sldId id="314" r:id="rId18"/>
    <p:sldId id="273" r:id="rId19"/>
    <p:sldId id="307" r:id="rId20"/>
    <p:sldId id="300" r:id="rId21"/>
    <p:sldId id="305" r:id="rId22"/>
    <p:sldId id="301" r:id="rId23"/>
    <p:sldId id="306" r:id="rId24"/>
    <p:sldId id="284" r:id="rId25"/>
    <p:sldId id="309" r:id="rId26"/>
    <p:sldId id="310" r:id="rId27"/>
    <p:sldId id="279" r:id="rId28"/>
    <p:sldId id="302" r:id="rId29"/>
    <p:sldId id="318" r:id="rId30"/>
    <p:sldId id="304" r:id="rId31"/>
    <p:sldId id="292" r:id="rId32"/>
    <p:sldId id="296" r:id="rId33"/>
    <p:sldId id="265" r:id="rId34"/>
    <p:sldId id="323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AC84"/>
    <a:srgbClr val="B9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7" autoAdjust="0"/>
    <p:restoredTop sz="71813" autoAdjust="0"/>
  </p:normalViewPr>
  <p:slideViewPr>
    <p:cSldViewPr snapToGrid="0">
      <p:cViewPr>
        <p:scale>
          <a:sx n="50" d="100"/>
          <a:sy n="50" d="100"/>
        </p:scale>
        <p:origin x="150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7212B-118B-4058-9B78-0BF04C0223EB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62F7D-BBA6-4D10-862A-C27B4C7090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559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pensamos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electrodoméstricos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hogar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los frigoríficos no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más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llamativos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tecnológicamente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está cambiando.</a:t>
            </a:r>
          </a:p>
          <a:p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novedoso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frigorífico por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nosotros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dispensar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hielo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agua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echamos un vistazo a las últimas innovaciones de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amsung, LG o Whirlpool, la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tendencia es diferente, las grandes marcas están apostando por la creación de frigoríficos inteligentes, integrando en sus diseños la inteligencia artificial.</a:t>
            </a: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Frigoríficos que incorporan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cámara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sensores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interior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poder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táctil,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altavoces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ajuste temperatura mediante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alertas,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sincronización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calendario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sensores de movimento, etiquetado de alimentos, comandos de voz, y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más.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Samsung,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ejemplo, 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stá trabajando con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LiDL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otras empresas para crear aplicaciones y funciones diferentes para sus neveras.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y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Liebherr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también se han unido para crear “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SmartdeviceBox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frigorífico que usa tecnología de reconocimiento de imágenes para detectar cuándo queda poca cantidad de algo, y enviar una alerta.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767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Pero… ¿y si además pudiéramos hablar con nuestro frigorífico? Esta es la propuesta de este trabajo</a:t>
            </a:r>
          </a:p>
          <a:p>
            <a:r>
              <a:rPr lang="es-ES" baseline="0" dirty="0" smtClean="0"/>
              <a:t>Los </a:t>
            </a:r>
            <a:r>
              <a:rPr lang="es-ES" baseline="0" dirty="0" err="1" smtClean="0"/>
              <a:t>chatbots</a:t>
            </a:r>
            <a:r>
              <a:rPr lang="es-ES" baseline="0" dirty="0" smtClean="0"/>
              <a:t> son programas informáticos que simulan una conversación con una persona y que es capaz de ofrecer respuesta y solucionar problemas que plantee el usuario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6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Intención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¿Cuál es el objetivo u objetivos de nuestra interacción?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Propósito de la entrada de un usuario.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Las intenciones pueden tener opcionalmente argumentos llamados 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slots. </a:t>
            </a:r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anterior, supongamos que nuestro </a:t>
            </a:r>
            <a:r>
              <a:rPr lang="es-E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chatbot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gestiona llamadas de una agencia de viajes y que puede realizar funciones como informar sobre horarios, reservar vuelos y cancelar vuelos. En este caso, la intención es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reservar vuelo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”. </a:t>
            </a:r>
          </a:p>
          <a:p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Locución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¿Cómo transmite el usuario la intención?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Frases escritas o habladas que invocan la intención. Expresiones de muestra.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 la locución sería la frase, tal cual la ha expresado el usuario. Otra posible locución sería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Quiero un vuelo para Sevilla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 o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Quiero ir mañana a Sevilla desde Madrid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”, etc. </a:t>
            </a:r>
          </a:p>
          <a:p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Slot o entidad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¿Qué información necesitamos para lograr el objetivo?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Información de entrada necesaria para ejecutar la intención. Puede ser obligatorio u opcional.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Término u objeto que es relevante para la intención.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ejemplo, los slots podrían ser origen, destino, fecha y número de billetes, todos ellos obligatorios, porque si falta alguno de los datos no se podría ejecutar la acción que indica la intención.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31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4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13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608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347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883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 </a:t>
            </a:r>
            <a:r>
              <a:rPr lang="es-E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chatbots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incorporen Inteligencia Artificial y estén bien programados ofrecerán, entre otros, los siguientes beneficios con respecto a las centralitas de atención al cliente actuales: </a:t>
            </a:r>
          </a:p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 Serán capaces de ofrecer respuestas mucho más acertadas de las que pueda ofrecer una persona, más propensa a los olvidos, a los fallos, o a dar mensajes ambiguos. </a:t>
            </a:r>
          </a:p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 Un mismo </a:t>
            </a:r>
            <a:r>
              <a:rPr lang="es-E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chatbot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puede responder multitud de peticiones simultáneamente, con el respectivo ahorro tiempo y dinero. </a:t>
            </a:r>
          </a:p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 Se pueden implementar </a:t>
            </a:r>
            <a:r>
              <a:rPr lang="es-E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chatbots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soporten múltiples idiomas. </a:t>
            </a:r>
          </a:p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 Pueden estar disponibles tanto en interfaces vocales como textuales. Estas últimas, según un estudio de </a:t>
            </a:r>
            <a:r>
              <a:rPr lang="es-E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Reach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son las preferidas por el 64% de los clientes frente a las </a:t>
            </a:r>
            <a:r>
              <a:rPr lang="es-E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llamdas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servicio de atención al cliente. </a:t>
            </a:r>
          </a:p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 Su disponibilidad es total, 24x7, los 365 días del año. No se cansan, no disfrutan de vacaciones, ni causan bajas. </a:t>
            </a:r>
          </a:p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 Implementan mecanismos de comunicación asíncrona, por si el usuario prefiere interrumpir la conversación o recuperar la respuesta en otro momento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59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42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11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760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449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58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13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53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45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05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920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53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70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jpeg"/><Relationship Id="rId5" Type="http://schemas.openxmlformats.org/officeDocument/2006/relationships/image" Target="../media/image69.jpg"/><Relationship Id="rId4" Type="http://schemas.openxmlformats.org/officeDocument/2006/relationships/image" Target="../media/image68.jpeg"/><Relationship Id="rId9" Type="http://schemas.openxmlformats.org/officeDocument/2006/relationships/image" Target="../media/image7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720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19100" y="419100"/>
            <a:ext cx="870585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Selección API NLP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Selección </a:t>
            </a:r>
            <a:r>
              <a:rPr lang="es-ES" b="1" dirty="0"/>
              <a:t>e integración de la interfaz de </a:t>
            </a:r>
            <a:r>
              <a:rPr lang="es-ES" b="1" dirty="0" smtClean="0"/>
              <a:t>usuario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Selección </a:t>
            </a:r>
            <a:r>
              <a:rPr lang="es-ES" b="1" dirty="0"/>
              <a:t>e integración de las fuentes de datos </a:t>
            </a:r>
            <a:r>
              <a:rPr lang="es-ES" b="1" dirty="0" smtClean="0"/>
              <a:t>externas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Modelado </a:t>
            </a:r>
            <a:r>
              <a:rPr lang="es-ES" b="1" dirty="0"/>
              <a:t>de fuentes de datos internas (frigorífico</a:t>
            </a:r>
            <a:r>
              <a:rPr lang="es-ES" b="1" dirty="0" smtClean="0"/>
              <a:t>)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Definición </a:t>
            </a:r>
            <a:r>
              <a:rPr lang="es-ES" b="1" dirty="0"/>
              <a:t>de intenciones, entidades y variables de </a:t>
            </a:r>
            <a:r>
              <a:rPr lang="es-ES" b="1" dirty="0" smtClean="0"/>
              <a:t>contexto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Diseño del flujo de la conversación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Entrenamiento </a:t>
            </a:r>
            <a:r>
              <a:rPr lang="es-ES" b="1" dirty="0"/>
              <a:t>de intenciones y </a:t>
            </a:r>
            <a:r>
              <a:rPr lang="es-ES" b="1" dirty="0" smtClean="0"/>
              <a:t>entidades 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Implementación </a:t>
            </a:r>
            <a:r>
              <a:rPr lang="es-ES" b="1" dirty="0"/>
              <a:t>del flujo de la </a:t>
            </a:r>
            <a:r>
              <a:rPr lang="es-ES" b="1" dirty="0" smtClean="0"/>
              <a:t>conversación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Implementación </a:t>
            </a:r>
            <a:r>
              <a:rPr lang="es-ES" b="1" dirty="0"/>
              <a:t>de la aplicación </a:t>
            </a:r>
            <a:r>
              <a:rPr lang="es-ES" b="1" dirty="0" smtClean="0"/>
              <a:t>orquestadora </a:t>
            </a:r>
            <a:endParaRPr lang="es-ES" b="1" dirty="0"/>
          </a:p>
        </p:txBody>
      </p:sp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METODOLOGÍA DE TRABAJO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9" y="559313"/>
            <a:ext cx="1909828" cy="583558"/>
          </a:xfrm>
          <a:prstGeom prst="rect">
            <a:avLst/>
          </a:prstGeom>
        </p:spPr>
      </p:pic>
      <p:sp>
        <p:nvSpPr>
          <p:cNvPr id="8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API NLP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07" y="129057"/>
            <a:ext cx="1460441" cy="13253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54" y="302741"/>
            <a:ext cx="2068677" cy="11674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4205427" y="241347"/>
            <a:ext cx="1055077" cy="1256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09" y="595474"/>
            <a:ext cx="1328925" cy="392564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67277" y="380358"/>
            <a:ext cx="2055720" cy="1012236"/>
            <a:chOff x="10273304" y="487988"/>
            <a:chExt cx="2055720" cy="1012236"/>
          </a:xfrm>
        </p:grpSpPr>
        <p:sp>
          <p:nvSpPr>
            <p:cNvPr id="16" name="CuadroTexto 15"/>
            <p:cNvSpPr txBox="1"/>
            <p:nvPr/>
          </p:nvSpPr>
          <p:spPr>
            <a:xfrm>
              <a:off x="10604810" y="977004"/>
              <a:ext cx="89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/>
                  </a:solidFill>
                </a:rPr>
                <a:t>LUIS</a:t>
              </a:r>
              <a:endParaRPr lang="es-ES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0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443989" y="1929824"/>
            <a:ext cx="9123783" cy="2910709"/>
            <a:chOff x="673658" y="3713847"/>
            <a:chExt cx="9123783" cy="2910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4" name="Grupo 3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6" name="Conector recto de flecha 5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uadroTexto 6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CuadroTexto 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adroTexto 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CuadroTexto 1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15" name="Imagen 1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17" name="Imagen 1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18" name="Imagen 17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9" name="Imagen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21" name="Imagen 2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23" name="Rectángulo 22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5" name="Imagen 24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27" name="Rectángulo 26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CuadroTexto 27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35" name="CuadroTexto 34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37" name="Imagen 3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28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00721"/>
              </p:ext>
            </p:extLst>
          </p:nvPr>
        </p:nvGraphicFramePr>
        <p:xfrm>
          <a:off x="737937" y="224589"/>
          <a:ext cx="10065584" cy="60404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30064"/>
                <a:gridCol w="1156034"/>
                <a:gridCol w="1102883"/>
                <a:gridCol w="1049732"/>
                <a:gridCol w="1355350"/>
                <a:gridCol w="1342062"/>
                <a:gridCol w="1129459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RENDIMIENTO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IDIOMAS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FORTALEZA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COMPAÑÍA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591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MÓDULOS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PREDEFINIDOS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64024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VERSIONADO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FLEXIBILIDAD,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AUTONOMÍA, ACCESIBILIDAD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28168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INTEGRACIÓN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RECONOCIMIENTO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 SÍNTESIS VOZ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97" y="529985"/>
            <a:ext cx="1173421" cy="35854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54" y="257577"/>
            <a:ext cx="845492" cy="76731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04" y="343891"/>
            <a:ext cx="1173881" cy="66248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6023725" y="357341"/>
            <a:ext cx="644583" cy="76736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190" y="568934"/>
            <a:ext cx="737832" cy="217955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7080929" y="373103"/>
            <a:ext cx="1226363" cy="651786"/>
            <a:chOff x="10273304" y="487988"/>
            <a:chExt cx="2055720" cy="1055296"/>
          </a:xfrm>
        </p:grpSpPr>
        <p:sp>
          <p:nvSpPr>
            <p:cNvPr id="21" name="CuadroTexto 20"/>
            <p:cNvSpPr txBox="1"/>
            <p:nvPr/>
          </p:nvSpPr>
          <p:spPr>
            <a:xfrm>
              <a:off x="10604808" y="977003"/>
              <a:ext cx="1411850" cy="5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 smtClean="0">
                  <a:solidFill>
                    <a:schemeClr val="accent1"/>
                  </a:solidFill>
                </a:rPr>
                <a:t>LUIS</a:t>
              </a:r>
              <a:endParaRPr lang="es-ES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22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PLATAFORMA DE MENSAJERÍA</a:t>
            </a:r>
            <a:endParaRPr lang="en-US" sz="48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97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0203"/>
              </p:ext>
            </p:extLst>
          </p:nvPr>
        </p:nvGraphicFramePr>
        <p:xfrm>
          <a:off x="850233" y="1901422"/>
          <a:ext cx="10908629" cy="29479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399"/>
                <a:gridCol w="1805942"/>
                <a:gridCol w="1302376"/>
                <a:gridCol w="1246956"/>
                <a:gridCol w="1371652"/>
                <a:gridCol w="1371652"/>
                <a:gridCol w="1371652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NÚMERO DE USUARIOS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INTEGRACIÓN CHATBOTS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MULTIPLATAFORMA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452" y="2192385"/>
            <a:ext cx="1051482" cy="3204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252" y="2125623"/>
            <a:ext cx="915683" cy="4847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44" y="2040783"/>
            <a:ext cx="873002" cy="6813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110" y="2040783"/>
            <a:ext cx="1637367" cy="83360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45" y="2094809"/>
            <a:ext cx="607167" cy="5155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670" y="2074199"/>
            <a:ext cx="768302" cy="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1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136916"/>
              </p:ext>
            </p:extLst>
          </p:nvPr>
        </p:nvGraphicFramePr>
        <p:xfrm>
          <a:off x="1812759" y="786063"/>
          <a:ext cx="8534399" cy="47350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0904"/>
                <a:gridCol w="1543865"/>
                <a:gridCol w="1448075"/>
                <a:gridCol w="1386455"/>
                <a:gridCol w="152510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COBERTURA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IDIOMAS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DISPONIBILIDAD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BÚSQUEDAS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5911">
                <a:tc>
                  <a:txBody>
                    <a:bodyPr/>
                    <a:lstStyle/>
                    <a:p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FUENTES RECETAS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64024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JERARQUÍA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ALIMENTOS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FUNCIONALIDAD ADICIONAL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474" y="848205"/>
            <a:ext cx="1524000" cy="76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12" y="929207"/>
            <a:ext cx="680998" cy="6809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356" y="1085616"/>
            <a:ext cx="1074045" cy="3978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5" y="1085616"/>
            <a:ext cx="1071229" cy="3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4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89" y="658163"/>
            <a:ext cx="8565622" cy="4718713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ARQUITECTURA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230008"/>
            <a:ext cx="8665845" cy="610411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MODELADO BASE DATOS FRIGORÍFICO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60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0" y="243840"/>
            <a:ext cx="11381779" cy="6399126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#INTENCIONES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9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0"/>
            <a:ext cx="12085320" cy="6794675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ENTRENAMIENTO DE INTENCIONES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71009"/>
            <a:ext cx="11430000" cy="6426237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@ENTIDADES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ENTRENAMIENTO DE ENTIDADES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05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" y="0"/>
            <a:ext cx="11645248" cy="672898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DEFINICIÓN FLUJO CONVERSACIÓN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1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36" y="0"/>
            <a:ext cx="11238527" cy="6318586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IMPLEMENTACIÓN DEL FLUJO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8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APLICACIÓN ORQUESTADORA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64" y="1783080"/>
            <a:ext cx="8939813" cy="285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2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1380934"/>
            <a:ext cx="3886200" cy="36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8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CONCLUSIONES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1007625" y="137541"/>
            <a:ext cx="4766554" cy="284047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6494024" y="137540"/>
            <a:ext cx="4821678" cy="284047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1007626" y="3094226"/>
            <a:ext cx="4766553" cy="277886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6494024" y="3094226"/>
            <a:ext cx="4818756" cy="2778869"/>
          </a:xfrm>
          <a:prstGeom prst="roundRect">
            <a:avLst/>
          </a:prstGeom>
          <a:solidFill>
            <a:srgbClr val="F4A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245296" y="0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F</a:t>
            </a:r>
            <a:r>
              <a:rPr lang="es-ES" sz="3200" b="1" dirty="0" smtClean="0"/>
              <a:t>ortalezas</a:t>
            </a:r>
            <a:endParaRPr lang="es-ES" sz="3200" b="1" dirty="0" smtClean="0"/>
          </a:p>
        </p:txBody>
      </p:sp>
      <p:sp>
        <p:nvSpPr>
          <p:cNvPr id="9" name="Rectángulo 8"/>
          <p:cNvSpPr/>
          <p:nvPr/>
        </p:nvSpPr>
        <p:spPr>
          <a:xfrm>
            <a:off x="1914554" y="2997794"/>
            <a:ext cx="30688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O</a:t>
            </a:r>
            <a:r>
              <a:rPr lang="es-ES" sz="3200" b="1" dirty="0" smtClean="0"/>
              <a:t>portunidades</a:t>
            </a:r>
            <a:endParaRPr lang="es-ES" sz="3200" b="1" dirty="0" smtClean="0"/>
          </a:p>
        </p:txBody>
      </p:sp>
      <p:sp>
        <p:nvSpPr>
          <p:cNvPr id="10" name="Rectángulo 9"/>
          <p:cNvSpPr/>
          <p:nvPr/>
        </p:nvSpPr>
        <p:spPr>
          <a:xfrm>
            <a:off x="7785471" y="21114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D</a:t>
            </a:r>
            <a:r>
              <a:rPr lang="es-ES" sz="3200" b="1" dirty="0" smtClean="0"/>
              <a:t>ebilidades</a:t>
            </a:r>
            <a:endParaRPr lang="es-ES" sz="3200" b="1" dirty="0" smtClean="0"/>
          </a:p>
        </p:txBody>
      </p:sp>
      <p:sp>
        <p:nvSpPr>
          <p:cNvPr id="11" name="Rectángulo 10"/>
          <p:cNvSpPr/>
          <p:nvPr/>
        </p:nvSpPr>
        <p:spPr>
          <a:xfrm>
            <a:off x="7894930" y="3021669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A</a:t>
            </a:r>
            <a:r>
              <a:rPr lang="es-ES" sz="3200" b="1" dirty="0" smtClean="0"/>
              <a:t>menazas</a:t>
            </a:r>
            <a:endParaRPr lang="es-ES" sz="3200" b="1" dirty="0" smtClean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48" y="4887358"/>
            <a:ext cx="946827" cy="94682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46" y="1838081"/>
            <a:ext cx="1324410" cy="132441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257" y="1838081"/>
            <a:ext cx="1158690" cy="96406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74" y="4610919"/>
            <a:ext cx="1223266" cy="1223266"/>
          </a:xfrm>
          <a:prstGeom prst="rect">
            <a:avLst/>
          </a:prstGeom>
        </p:spPr>
      </p:pic>
      <p:sp>
        <p:nvSpPr>
          <p:cNvPr id="21" name="Doble onda 20"/>
          <p:cNvSpPr/>
          <p:nvPr/>
        </p:nvSpPr>
        <p:spPr>
          <a:xfrm>
            <a:off x="10159648" y="4952204"/>
            <a:ext cx="791026" cy="272374"/>
          </a:xfrm>
          <a:prstGeom prst="doubleWave">
            <a:avLst>
              <a:gd name="adj1" fmla="val 10372"/>
              <a:gd name="adj2" fmla="val -1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007625" y="1039538"/>
            <a:ext cx="4766554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Escalabilidad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Disponibilidad (24x7)</a:t>
            </a:r>
            <a:endParaRPr lang="es-E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Accesibilidad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Comunicaciones personalizadas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 smtClean="0">
                <a:solidFill>
                  <a:schemeClr val="bg1"/>
                </a:solidFill>
              </a:rPr>
              <a:t>Multi</a:t>
            </a:r>
            <a:r>
              <a:rPr lang="es-ES" b="1" dirty="0" smtClean="0">
                <a:solidFill>
                  <a:schemeClr val="bg1"/>
                </a:solidFill>
              </a:rPr>
              <a:t>-idioma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Respuestas más acertadas</a:t>
            </a: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18" name="Rectángulo 17"/>
          <p:cNvSpPr/>
          <p:nvPr/>
        </p:nvSpPr>
        <p:spPr>
          <a:xfrm>
            <a:off x="6600401" y="1200546"/>
            <a:ext cx="4766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Reputación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Desconfianza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Deshumanización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1039706" y="3994368"/>
            <a:ext cx="476655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Casos de éxito </a:t>
            </a:r>
            <a:r>
              <a:rPr lang="es-ES" b="1" dirty="0" smtClean="0">
                <a:solidFill>
                  <a:schemeClr val="bg1"/>
                </a:solidFill>
              </a:rPr>
              <a:t>(</a:t>
            </a:r>
            <a:r>
              <a:rPr lang="es-ES" b="1" dirty="0" smtClean="0">
                <a:solidFill>
                  <a:schemeClr val="bg1"/>
                </a:solidFill>
              </a:rPr>
              <a:t>atención al cliente)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Popularidad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Avances tecnol</a:t>
            </a:r>
            <a:r>
              <a:rPr lang="es-ES" b="1" dirty="0" smtClean="0">
                <a:solidFill>
                  <a:schemeClr val="bg1"/>
                </a:solidFill>
              </a:rPr>
              <a:t>ógicos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Normalización interacción máquinas</a:t>
            </a: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2" name="Rectángulo 21"/>
          <p:cNvSpPr/>
          <p:nvPr/>
        </p:nvSpPr>
        <p:spPr>
          <a:xfrm>
            <a:off x="6546226" y="3994368"/>
            <a:ext cx="476655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Expectativas del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Disponibilidad de datos de calidad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Definición errónea del </a:t>
            </a:r>
            <a:endParaRPr lang="es-E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578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846070" y="2339340"/>
            <a:ext cx="870585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b="1" dirty="0" smtClean="0"/>
              <a:t>Interfaz gráfica diálogo</a:t>
            </a:r>
          </a:p>
          <a:p>
            <a:pPr>
              <a:spcBef>
                <a:spcPts val="1800"/>
              </a:spcBef>
            </a:pPr>
            <a:r>
              <a:rPr lang="es-ES" b="1" dirty="0" smtClean="0"/>
              <a:t>Slots</a:t>
            </a:r>
          </a:p>
          <a:p>
            <a:pPr>
              <a:spcBef>
                <a:spcPts val="1800"/>
              </a:spcBef>
            </a:pPr>
            <a:r>
              <a:rPr lang="es-ES" b="1" dirty="0" err="1" smtClean="0"/>
              <a:t>Handlers</a:t>
            </a:r>
            <a:endParaRPr lang="es-ES" b="1" dirty="0" smtClean="0"/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4" name="Rectángulo 3"/>
          <p:cNvSpPr/>
          <p:nvPr/>
        </p:nvSpPr>
        <p:spPr>
          <a:xfrm>
            <a:off x="919543" y="339968"/>
            <a:ext cx="47141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Sobre Watson…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24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PRÓXIMOS PASOS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562">
              <a:srgbClr val="798D9E"/>
            </a:gs>
            <a:gs pos="12409">
              <a:srgbClr val="1E2327"/>
            </a:gs>
            <a:gs pos="42497">
              <a:srgbClr val="687987"/>
            </a:gs>
            <a:gs pos="0">
              <a:schemeClr val="tx1"/>
            </a:gs>
            <a:gs pos="32748">
              <a:srgbClr val="505D6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0"/>
          <a:stretch/>
        </p:blipFill>
        <p:spPr>
          <a:xfrm>
            <a:off x="781050" y="989426"/>
            <a:ext cx="2212259" cy="148623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Rectángulo 3"/>
          <p:cNvSpPr/>
          <p:nvPr/>
        </p:nvSpPr>
        <p:spPr>
          <a:xfrm>
            <a:off x="781050" y="264417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RECONOCIMIENTO VOCAL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17" y="908797"/>
            <a:ext cx="1876481" cy="156686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88" y="941202"/>
            <a:ext cx="2332112" cy="151830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65" y="3691708"/>
            <a:ext cx="2277855" cy="12755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73" y="3701322"/>
            <a:ext cx="2182408" cy="128376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9" name="Rectángulo 18"/>
          <p:cNvSpPr/>
          <p:nvPr/>
        </p:nvSpPr>
        <p:spPr>
          <a:xfrm>
            <a:off x="3974245" y="2679359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LISTA DE LA COMPRA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749623" y="2679359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FRIGORÍFICO </a:t>
            </a:r>
            <a:r>
              <a:rPr lang="es-ES" b="1" dirty="0" err="1" smtClean="0">
                <a:solidFill>
                  <a:schemeClr val="bg1"/>
                </a:solidFill>
              </a:rPr>
              <a:t>IoT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9753601" y="2666311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MULTI-IDIOMA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91965" y="5176521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COACH NUTRICIONAL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735164" y="519582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ANÁLISIS SENTIMIENTO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808519" y="5232822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NOTIFICACIONES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9753600" y="519582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DASHBOARDS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21" y="975922"/>
            <a:ext cx="2563994" cy="1407382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16606"/>
          <a:stretch/>
        </p:blipFill>
        <p:spPr>
          <a:xfrm>
            <a:off x="6324668" y="3421463"/>
            <a:ext cx="2611715" cy="184348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5" r="5044"/>
          <a:stretch/>
        </p:blipFill>
        <p:spPr>
          <a:xfrm>
            <a:off x="9433618" y="3636007"/>
            <a:ext cx="2052000" cy="13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35180" y="6191419"/>
            <a:ext cx="3981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https://github.com/inmperfer/TFM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2506" y="6134725"/>
            <a:ext cx="482720" cy="48272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272063" y="6191419"/>
            <a:ext cx="3117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i</a:t>
            </a:r>
            <a:r>
              <a:rPr lang="es-ES" sz="2000" b="1" dirty="0" smtClean="0"/>
              <a:t>nma.perea.fdz@gmail.com</a:t>
            </a:r>
            <a:endParaRPr lang="es-ES" sz="20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" y="6134725"/>
            <a:ext cx="701818" cy="58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817125" y="445276"/>
            <a:ext cx="4766554" cy="284047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6303524" y="445275"/>
            <a:ext cx="4821678" cy="284047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817126" y="3518170"/>
            <a:ext cx="4766553" cy="277886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6303524" y="3518170"/>
            <a:ext cx="4821678" cy="2778869"/>
          </a:xfrm>
          <a:prstGeom prst="roundRect">
            <a:avLst/>
          </a:prstGeom>
          <a:solidFill>
            <a:srgbClr val="F4A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1997370" y="404167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F</a:t>
            </a:r>
            <a:r>
              <a:rPr lang="es-ES" sz="3200" b="1" dirty="0" smtClean="0"/>
              <a:t>ortalezas</a:t>
            </a:r>
            <a:endParaRPr lang="es-ES" sz="3200" b="1" dirty="0" smtClean="0"/>
          </a:p>
        </p:txBody>
      </p:sp>
      <p:sp>
        <p:nvSpPr>
          <p:cNvPr id="9" name="Rectángulo 8"/>
          <p:cNvSpPr/>
          <p:nvPr/>
        </p:nvSpPr>
        <p:spPr>
          <a:xfrm>
            <a:off x="1736589" y="3537946"/>
            <a:ext cx="30688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800" b="1" dirty="0" smtClean="0"/>
              <a:t>O</a:t>
            </a:r>
            <a:r>
              <a:rPr lang="es-ES" sz="3200" b="1" dirty="0" smtClean="0"/>
              <a:t>portunidades</a:t>
            </a:r>
            <a:endParaRPr lang="es-ES" sz="3200" b="1" dirty="0" smtClean="0"/>
          </a:p>
        </p:txBody>
      </p:sp>
      <p:sp>
        <p:nvSpPr>
          <p:cNvPr id="10" name="Rectángulo 9"/>
          <p:cNvSpPr/>
          <p:nvPr/>
        </p:nvSpPr>
        <p:spPr>
          <a:xfrm>
            <a:off x="7594971" y="404167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D</a:t>
            </a:r>
            <a:r>
              <a:rPr lang="es-ES" sz="3200" b="1" dirty="0" smtClean="0"/>
              <a:t>ebilidades</a:t>
            </a:r>
            <a:endParaRPr lang="es-ES" sz="3200" b="1" dirty="0" smtClean="0"/>
          </a:p>
        </p:txBody>
      </p:sp>
      <p:sp>
        <p:nvSpPr>
          <p:cNvPr id="11" name="Rectángulo 10"/>
          <p:cNvSpPr/>
          <p:nvPr/>
        </p:nvSpPr>
        <p:spPr>
          <a:xfrm>
            <a:off x="7594972" y="3559794"/>
            <a:ext cx="27381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800" b="1" dirty="0" smtClean="0"/>
              <a:t>A</a:t>
            </a:r>
            <a:r>
              <a:rPr lang="es-ES" sz="3200" b="1" dirty="0" smtClean="0"/>
              <a:t>menazas</a:t>
            </a:r>
            <a:endParaRPr lang="es-ES" sz="3200" b="1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352" y="5034864"/>
            <a:ext cx="1181156" cy="118115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4032" y="2285999"/>
            <a:ext cx="735906" cy="91898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71" y="2017580"/>
            <a:ext cx="1187405" cy="118740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69" y="5034864"/>
            <a:ext cx="1324410" cy="132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21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3"/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200" b="1" dirty="0" smtClean="0">
                <a:solidFill>
                  <a:schemeClr val="tx1"/>
                </a:solidFill>
              </a:rPr>
              <a:t>LA NUEVA GENERACIÓN DE FRIGORÍFICOS: </a:t>
            </a:r>
            <a:r>
              <a:rPr lang="es-ES" sz="3200" dirty="0" smtClean="0">
                <a:solidFill>
                  <a:schemeClr val="tx1"/>
                </a:solidFill>
              </a:rPr>
              <a:t>MICROSOFT Y LIEBHERR</a:t>
            </a:r>
            <a:r>
              <a:rPr lang="es-ES" sz="3200" i="1" dirty="0" smtClean="0">
                <a:solidFill>
                  <a:schemeClr val="tx1"/>
                </a:solidFill>
              </a:rPr>
              <a:t> COLABORAN PARA CREAR “SMARTDEVICEBOX”, CON TECNOLOGÍA DE RECONOCIMIENTO DE IMÁGENES</a:t>
            </a:r>
            <a:endParaRPr lang="es-E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6" t="15907" r="30701" b="31930"/>
          <a:stretch/>
        </p:blipFill>
        <p:spPr>
          <a:xfrm>
            <a:off x="5138567" y="1889278"/>
            <a:ext cx="2099771" cy="209977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560448" y="3989050"/>
            <a:ext cx="3413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 err="1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yumyumBot</a:t>
            </a:r>
            <a:endParaRPr lang="es-ES" sz="4400" b="1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29495" y="586559"/>
            <a:ext cx="2933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a partir de </a:t>
            </a:r>
            <a:endParaRPr lang="es-ES" dirty="0">
              <a:solidFill>
                <a:schemeClr val="accent2">
                  <a:lumMod val="50000"/>
                </a:schemeClr>
              </a:solidFill>
            </a:endParaRPr>
          </a:p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preferencias de usuario </a:t>
            </a:r>
          </a:p>
          <a:p>
            <a:pPr algn="r"/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tipo de cocina o ingredientes)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-265275" y="2939164"/>
            <a:ext cx="3222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receta a partir</a:t>
            </a:r>
          </a:p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de una foto de un plato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519512" y="733642"/>
            <a:ext cx="2733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a partir de ingredientes disponibles en el frigorífico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15918" y="2939164"/>
            <a:ext cx="2861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receta a partir del nombre de un plato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455344" y="4909454"/>
            <a:ext cx="3431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información del contenido del frigorífico (cantidad de un producto, productos caducados, próximos a caducar)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907505" y="4939327"/>
            <a:ext cx="2933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teniendo en cuenta intolerancias alimentarias del usuario</a:t>
            </a:r>
          </a:p>
        </p:txBody>
      </p:sp>
      <p:sp>
        <p:nvSpPr>
          <p:cNvPr id="12" name="Elipse 11"/>
          <p:cNvSpPr/>
          <p:nvPr/>
        </p:nvSpPr>
        <p:spPr>
          <a:xfrm>
            <a:off x="3224463" y="401053"/>
            <a:ext cx="5800223" cy="5521771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3897501" y="103330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3015333" y="3126321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3897501" y="493875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8061872" y="1024723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8891918" y="3121213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8018754" y="493875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71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842337"/>
            <a:ext cx="12192000" cy="1015663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¿CÓMO?</a:t>
            </a:r>
            <a:endParaRPr lang="en-US" sz="6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CONCEPTOS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5" name="Llamada rectangular redondeada 4"/>
          <p:cNvSpPr/>
          <p:nvPr/>
        </p:nvSpPr>
        <p:spPr>
          <a:xfrm>
            <a:off x="7045793" y="1569414"/>
            <a:ext cx="3983154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Hola, quiero reservar un vuelo a   Sevilla</a:t>
            </a:r>
            <a:endParaRPr lang="es-ES" dirty="0"/>
          </a:p>
        </p:txBody>
      </p:sp>
      <p:sp>
        <p:nvSpPr>
          <p:cNvPr id="6" name="Llamada rectangular redondeada 5"/>
          <p:cNvSpPr/>
          <p:nvPr/>
        </p:nvSpPr>
        <p:spPr>
          <a:xfrm>
            <a:off x="1608966" y="706564"/>
            <a:ext cx="4010526" cy="729560"/>
          </a:xfrm>
          <a:prstGeom prst="wedgeRoundRectCallout">
            <a:avLst>
              <a:gd name="adj1" fmla="val 37360"/>
              <a:gd name="adj2" fmla="val 11330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Hola, soy el asistente de la compañía aérea XXX ¿en qué puedo ayudarle? </a:t>
            </a:r>
            <a:endParaRPr lang="es-ES" dirty="0"/>
          </a:p>
        </p:txBody>
      </p:sp>
      <p:sp>
        <p:nvSpPr>
          <p:cNvPr id="7" name="Llamada rectangular redondeada 6"/>
          <p:cNvSpPr/>
          <p:nvPr/>
        </p:nvSpPr>
        <p:spPr>
          <a:xfrm>
            <a:off x="3014580" y="2361390"/>
            <a:ext cx="2598823" cy="729560"/>
          </a:xfrm>
          <a:prstGeom prst="wedgeRoundRectCallout">
            <a:avLst>
              <a:gd name="adj1" fmla="val 43818"/>
              <a:gd name="adj2" fmla="val 1352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¿viajas desde Madrid?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03" y="1652861"/>
            <a:ext cx="445754" cy="445754"/>
          </a:xfrm>
          <a:prstGeom prst="rect">
            <a:avLst/>
          </a:prstGeom>
        </p:spPr>
      </p:pic>
      <p:sp>
        <p:nvSpPr>
          <p:cNvPr id="12" name="Llamada rectangular redondeada 11"/>
          <p:cNvSpPr/>
          <p:nvPr/>
        </p:nvSpPr>
        <p:spPr>
          <a:xfrm>
            <a:off x="7045793" y="3169782"/>
            <a:ext cx="574207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/>
              <a:t>Sí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1" y="3219953"/>
            <a:ext cx="445754" cy="445754"/>
          </a:xfrm>
          <a:prstGeom prst="rect">
            <a:avLst/>
          </a:prstGeom>
        </p:spPr>
      </p:pic>
      <p:sp>
        <p:nvSpPr>
          <p:cNvPr id="14" name="Llamada rectangular redondeada 13"/>
          <p:cNvSpPr/>
          <p:nvPr/>
        </p:nvSpPr>
        <p:spPr>
          <a:xfrm>
            <a:off x="2755551" y="3863461"/>
            <a:ext cx="2857852" cy="729560"/>
          </a:xfrm>
          <a:prstGeom prst="wedgeRoundRectCallout">
            <a:avLst>
              <a:gd name="adj1" fmla="val 43818"/>
              <a:gd name="adj2" fmla="val 1352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¿qué día quieres viajar?</a:t>
            </a:r>
            <a:endParaRPr lang="es-E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01" y="4008226"/>
            <a:ext cx="429475" cy="429475"/>
          </a:xfrm>
          <a:prstGeom prst="rect">
            <a:avLst/>
          </a:prstGeom>
        </p:spPr>
      </p:pic>
      <p:sp>
        <p:nvSpPr>
          <p:cNvPr id="16" name="Llamada rectangular redondeada 15"/>
          <p:cNvSpPr/>
          <p:nvPr/>
        </p:nvSpPr>
        <p:spPr>
          <a:xfrm>
            <a:off x="7045793" y="4684474"/>
            <a:ext cx="3060733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Para  mañana  por la mañana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1" y="4734645"/>
            <a:ext cx="445754" cy="44575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11" y="2506433"/>
            <a:ext cx="429475" cy="42947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403" y="846823"/>
            <a:ext cx="429475" cy="429475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10250905" y="1715578"/>
            <a:ext cx="778042" cy="32031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7677801" y="4800134"/>
            <a:ext cx="898358" cy="4512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4525527" y="2481797"/>
            <a:ext cx="898358" cy="4512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7173607" y="1108812"/>
            <a:ext cx="293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#intención = “reservar vuelo”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9037370" y="2273332"/>
            <a:ext cx="300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@entidad (destino) = “Sevilla”</a:t>
            </a:r>
            <a:endParaRPr lang="es-E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8019212" y="5412782"/>
            <a:ext cx="298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@entidad (fecha) = “mañana”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2435438" y="1954608"/>
            <a:ext cx="301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$contexto (origen) = “Madrid”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42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15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3814</TotalTime>
  <Words>1055</Words>
  <Application>Microsoft Office PowerPoint</Application>
  <PresentationFormat>Panorámica</PresentationFormat>
  <Paragraphs>162</Paragraphs>
  <Slides>34</Slides>
  <Notes>9</Notes>
  <HiddenSlides>1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3" baseType="lpstr">
      <vt:lpstr>Aharoni</vt:lpstr>
      <vt:lpstr>Arial</vt:lpstr>
      <vt:lpstr>BadaBoom BB</vt:lpstr>
      <vt:lpstr>Calibri</vt:lpstr>
      <vt:lpstr>Calibri Light</vt:lpstr>
      <vt:lpstr>Courier New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152</cp:revision>
  <dcterms:created xsi:type="dcterms:W3CDTF">2017-11-22T19:44:45Z</dcterms:created>
  <dcterms:modified xsi:type="dcterms:W3CDTF">2018-03-16T20:13:13Z</dcterms:modified>
</cp:coreProperties>
</file>